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89" r:id="rId5"/>
    <p:sldId id="319" r:id="rId6"/>
    <p:sldId id="297" r:id="rId7"/>
    <p:sldId id="320" r:id="rId8"/>
    <p:sldId id="321" r:id="rId9"/>
    <p:sldId id="316" r:id="rId10"/>
    <p:sldId id="315" r:id="rId11"/>
    <p:sldId id="261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751113"/>
    <a:srgbClr val="0563C1"/>
    <a:srgbClr val="2E6B8D"/>
    <a:srgbClr val="FD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0E7C52-3CFC-4F51-BF86-41576EC619D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07D308-77E1-42B0-BC49-1139A71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0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7D308-77E1-42B0-BC49-1139A71DD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63325-9AC3-8C69-C427-E5FA1C4A8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440A7-01B3-E1D4-792D-AB0D9B5BF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BBC76-532B-43EA-03DB-6C93E1EBF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6AF8F-91C3-45CA-4268-C2451B8CF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7D308-77E1-42B0-BC49-1139A71DDF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09414-DB48-BC92-C563-B684A7144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94D11-9BA4-2A9E-D084-BD79C510A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2E9D3-DD8D-2C55-380D-CB32569AF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B3603-DE7C-A0F0-E8C6-CEE324C49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7D308-77E1-42B0-BC49-1139A71DDF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lnSpc>
                <a:spcPct val="90000"/>
              </a:lnSpc>
              <a:spcBef>
                <a:spcPts val="1057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7D308-77E1-42B0-BC49-1139A71DDF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73531-5C44-18FF-2808-5C2C67BB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697CB-A526-DC88-F0E1-421083025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58E1E-B0A3-7E19-8E75-77B7A09B0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62695-B254-7916-9ECA-997843FAF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7D308-77E1-42B0-BC49-1139A71DDF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morrisincsd/" TargetMode="External"/><Relationship Id="rId5" Type="http://schemas.openxmlformats.org/officeDocument/2006/relationships/hyperlink" Target="https://www.facebook.com/morrisincpierre" TargetMode="External"/><Relationship Id="rId4" Type="http://schemas.openxmlformats.org/officeDocument/2006/relationships/hyperlink" Target="https://www.morris-inc.com/euclid-avenue-reconstruction-project/" TargetMode="Externa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outhdakotado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instagram.com/southdakotado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.com/SouthDakotaDOT" TargetMode="External"/><Relationship Id="rId5" Type="http://schemas.openxmlformats.org/officeDocument/2006/relationships/hyperlink" Target="https://www.facebook.com/southdakotadot" TargetMode="External"/><Relationship Id="rId4" Type="http://schemas.openxmlformats.org/officeDocument/2006/relationships/hyperlink" Target="https://sd511.org/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 design (33).png">
            <a:extLst>
              <a:ext uri="{FF2B5EF4-FFF2-40B4-BE49-F238E27FC236}">
                <a16:creationId xmlns:a16="http://schemas.microsoft.com/office/drawing/2014/main" id="{05E0741A-4A1F-F265-8133-499B51084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90" y="6611847"/>
            <a:ext cx="11288020" cy="24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DDBCEA-CF47-938C-BA6D-9F9736EAE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69" y="55502"/>
            <a:ext cx="9763797" cy="636678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499C8AD7-A572-848B-B097-4AD4C1AB6EF0}"/>
              </a:ext>
            </a:extLst>
          </p:cNvPr>
          <p:cNvSpPr/>
          <p:nvPr/>
        </p:nvSpPr>
        <p:spPr>
          <a:xfrm rot="7338582">
            <a:off x="6982137" y="4615410"/>
            <a:ext cx="574504" cy="19826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20BB0-1731-8D0F-8705-AACD3D69E6C5}"/>
              </a:ext>
            </a:extLst>
          </p:cNvPr>
          <p:cNvSpPr txBox="1"/>
          <p:nvPr/>
        </p:nvSpPr>
        <p:spPr>
          <a:xfrm>
            <a:off x="1563329" y="993058"/>
            <a:ext cx="272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12’ Widith Restriction!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1A2BA-133F-C331-341A-8FF0F709FD4E}"/>
              </a:ext>
            </a:extLst>
          </p:cNvPr>
          <p:cNvSpPr txBox="1"/>
          <p:nvPr/>
        </p:nvSpPr>
        <p:spPr>
          <a:xfrm>
            <a:off x="6729573" y="3770616"/>
            <a:ext cx="3164440" cy="934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C7462-3878-3B53-3AC0-1E202ABAAD50}"/>
              </a:ext>
            </a:extLst>
          </p:cNvPr>
          <p:cNvSpPr txBox="1"/>
          <p:nvPr/>
        </p:nvSpPr>
        <p:spPr>
          <a:xfrm>
            <a:off x="3051425" y="5311739"/>
            <a:ext cx="3226603" cy="8733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2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221EA-3338-EE1C-24BE-2A15014B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593886-EEA9-4A0E-7B35-1D6126ECDC96}"/>
              </a:ext>
            </a:extLst>
          </p:cNvPr>
          <p:cNvSpPr txBox="1"/>
          <p:nvPr/>
        </p:nvSpPr>
        <p:spPr>
          <a:xfrm>
            <a:off x="6729573" y="3770616"/>
            <a:ext cx="3164440" cy="934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2AD0D-CE73-905A-8DE3-67EC522C9C11}"/>
              </a:ext>
            </a:extLst>
          </p:cNvPr>
          <p:cNvSpPr txBox="1"/>
          <p:nvPr/>
        </p:nvSpPr>
        <p:spPr>
          <a:xfrm>
            <a:off x="3051425" y="5311739"/>
            <a:ext cx="3226603" cy="8733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338829D-FCB3-F35C-0EC0-D03EBD268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687227"/>
              </p:ext>
            </p:extLst>
          </p:nvPr>
        </p:nvGraphicFramePr>
        <p:xfrm>
          <a:off x="1658471" y="-1"/>
          <a:ext cx="8875058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621" imgH="5829181" progId="AcroExch.Document.DC">
                  <p:embed/>
                </p:oleObj>
              </mc:Choice>
              <mc:Fallback>
                <p:oleObj name="Acrobat Document" r:id="rId2" imgW="7543621" imgH="5829181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338829D-FCB3-F35C-0EC0-D03EBD268E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8471" y="-1"/>
                        <a:ext cx="8875058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7CF011-A85C-D727-C3AD-867216505220}"/>
              </a:ext>
            </a:extLst>
          </p:cNvPr>
          <p:cNvSpPr txBox="1"/>
          <p:nvPr/>
        </p:nvSpPr>
        <p:spPr>
          <a:xfrm>
            <a:off x="6182370" y="3706608"/>
            <a:ext cx="456578" cy="3021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1CC03E-C61E-BB60-9098-60F524D3EFC1}"/>
              </a:ext>
            </a:extLst>
          </p:cNvPr>
          <p:cNvCxnSpPr>
            <a:cxnSpLocks/>
          </p:cNvCxnSpPr>
          <p:nvPr/>
        </p:nvCxnSpPr>
        <p:spPr>
          <a:xfrm flipV="1">
            <a:off x="1177169" y="3839561"/>
            <a:ext cx="4939300" cy="362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6C801AC-2AA8-B675-423D-FC2008535BF6}"/>
              </a:ext>
            </a:extLst>
          </p:cNvPr>
          <p:cNvSpPr txBox="1"/>
          <p:nvPr/>
        </p:nvSpPr>
        <p:spPr>
          <a:xfrm>
            <a:off x="354150" y="2678678"/>
            <a:ext cx="151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Handicap Parking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0A9638-AC37-B813-676E-7A3027A8EF2D}"/>
              </a:ext>
            </a:extLst>
          </p:cNvPr>
          <p:cNvCxnSpPr/>
          <p:nvPr/>
        </p:nvCxnSpPr>
        <p:spPr>
          <a:xfrm flipV="1">
            <a:off x="1177169" y="3046189"/>
            <a:ext cx="0" cy="7933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DF93F6-93C8-2419-83E6-B06962DCA7DA}"/>
              </a:ext>
            </a:extLst>
          </p:cNvPr>
          <p:cNvSpPr txBox="1"/>
          <p:nvPr/>
        </p:nvSpPr>
        <p:spPr>
          <a:xfrm>
            <a:off x="10533529" y="1407560"/>
            <a:ext cx="15146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Street Parking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E23B39-D1D2-7405-742E-887E1150AB48}"/>
              </a:ext>
            </a:extLst>
          </p:cNvPr>
          <p:cNvCxnSpPr>
            <a:cxnSpLocks/>
          </p:cNvCxnSpPr>
          <p:nvPr/>
        </p:nvCxnSpPr>
        <p:spPr>
          <a:xfrm flipH="1">
            <a:off x="7243282" y="1882306"/>
            <a:ext cx="3688421" cy="16371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0DA283-C73F-F1AA-E36F-2D6F56A3FD61}"/>
              </a:ext>
            </a:extLst>
          </p:cNvPr>
          <p:cNvCxnSpPr/>
          <p:nvPr/>
        </p:nvCxnSpPr>
        <p:spPr>
          <a:xfrm flipH="1">
            <a:off x="7900827" y="1592226"/>
            <a:ext cx="2373330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9DC48-EDE6-1F25-505A-56CB7904F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 design (33).png">
            <a:extLst>
              <a:ext uri="{FF2B5EF4-FFF2-40B4-BE49-F238E27FC236}">
                <a16:creationId xmlns:a16="http://schemas.microsoft.com/office/drawing/2014/main" id="{84A05394-0639-662C-8489-6E65BFFE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90" y="6611847"/>
            <a:ext cx="11288020" cy="246153"/>
          </a:xfrm>
          <a:prstGeom prst="rect">
            <a:avLst/>
          </a:prstGeom>
        </p:spPr>
      </p:pic>
      <p:pic>
        <p:nvPicPr>
          <p:cNvPr id="6" name="Picture 5" descr="A map of a neighborhood&#10;&#10;AI-generated content may be incorrect.">
            <a:extLst>
              <a:ext uri="{FF2B5EF4-FFF2-40B4-BE49-F238E27FC236}">
                <a16:creationId xmlns:a16="http://schemas.microsoft.com/office/drawing/2014/main" id="{FCE0CBC9-DB4C-7203-5F71-650CFBAFC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98" y="0"/>
            <a:ext cx="7317026" cy="652975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F89DCD-B723-34DA-340A-5F50B1BF5CF7}"/>
              </a:ext>
            </a:extLst>
          </p:cNvPr>
          <p:cNvCxnSpPr>
            <a:cxnSpLocks/>
          </p:cNvCxnSpPr>
          <p:nvPr/>
        </p:nvCxnSpPr>
        <p:spPr>
          <a:xfrm>
            <a:off x="999460" y="2041451"/>
            <a:ext cx="2339163" cy="0"/>
          </a:xfrm>
          <a:prstGeom prst="straightConnector1">
            <a:avLst/>
          </a:prstGeom>
          <a:ln w="38100">
            <a:solidFill>
              <a:srgbClr val="056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B62B0F-813B-1DF9-B90B-21C47A3ADB94}"/>
              </a:ext>
            </a:extLst>
          </p:cNvPr>
          <p:cNvSpPr txBox="1"/>
          <p:nvPr/>
        </p:nvSpPr>
        <p:spPr>
          <a:xfrm>
            <a:off x="212651" y="744279"/>
            <a:ext cx="17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63C1"/>
                </a:solidFill>
              </a:rPr>
              <a:t>Central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DDED74-D887-AB36-1723-4B6A0246C1E9}"/>
              </a:ext>
            </a:extLst>
          </p:cNvPr>
          <p:cNvCxnSpPr/>
          <p:nvPr/>
        </p:nvCxnSpPr>
        <p:spPr>
          <a:xfrm flipV="1">
            <a:off x="999460" y="1113611"/>
            <a:ext cx="0" cy="927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D0984A-2FDE-DF4D-CB97-07F6680CE190}"/>
              </a:ext>
            </a:extLst>
          </p:cNvPr>
          <p:cNvCxnSpPr>
            <a:cxnSpLocks/>
          </p:cNvCxnSpPr>
          <p:nvPr/>
        </p:nvCxnSpPr>
        <p:spPr>
          <a:xfrm flipH="1">
            <a:off x="7517219" y="4625162"/>
            <a:ext cx="39127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0E0516-AEB2-4FBF-C9C2-9B2ADCF47884}"/>
              </a:ext>
            </a:extLst>
          </p:cNvPr>
          <p:cNvCxnSpPr/>
          <p:nvPr/>
        </p:nvCxnSpPr>
        <p:spPr>
          <a:xfrm flipV="1">
            <a:off x="11461898" y="3429000"/>
            <a:ext cx="0" cy="1185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9A4ACC-A056-B38E-5373-30C33D8DA843}"/>
              </a:ext>
            </a:extLst>
          </p:cNvPr>
          <p:cNvSpPr txBox="1"/>
          <p:nvPr/>
        </p:nvSpPr>
        <p:spPr>
          <a:xfrm>
            <a:off x="10788396" y="3072507"/>
            <a:ext cx="19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563C1"/>
                </a:solidFill>
              </a:rPr>
              <a:t>Highland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C2F378-FB24-CF71-B29A-A4AB3B363313}"/>
              </a:ext>
            </a:extLst>
          </p:cNvPr>
          <p:cNvSpPr txBox="1"/>
          <p:nvPr/>
        </p:nvSpPr>
        <p:spPr>
          <a:xfrm>
            <a:off x="9966502" y="343049"/>
            <a:ext cx="269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72C4"/>
                </a:solidFill>
              </a:rPr>
              <a:t>Detour to S. Pierre St. </a:t>
            </a:r>
          </a:p>
        </p:txBody>
      </p:sp>
    </p:spTree>
    <p:extLst>
      <p:ext uri="{BB962C8B-B14F-4D97-AF65-F5344CB8AC3E}">
        <p14:creationId xmlns:p14="http://schemas.microsoft.com/office/powerpoint/2010/main" val="409331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B6F27-E79F-3745-4CDC-8779E62FA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 design (33).png">
            <a:extLst>
              <a:ext uri="{FF2B5EF4-FFF2-40B4-BE49-F238E27FC236}">
                <a16:creationId xmlns:a16="http://schemas.microsoft.com/office/drawing/2014/main" id="{2F07A8DD-A7EE-89BA-6B1D-38B900353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90" y="6611847"/>
            <a:ext cx="11288020" cy="2461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B16BF0-F0C1-7A05-36A5-F89720C8978E}"/>
              </a:ext>
            </a:extLst>
          </p:cNvPr>
          <p:cNvSpPr txBox="1"/>
          <p:nvPr/>
        </p:nvSpPr>
        <p:spPr>
          <a:xfrm>
            <a:off x="3008671" y="285135"/>
            <a:ext cx="56043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51113"/>
                </a:solidFill>
              </a:rPr>
              <a:t>1C Phase Switch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16697-662B-34A9-C237-D882BAC399D8}"/>
              </a:ext>
            </a:extLst>
          </p:cNvPr>
          <p:cNvSpPr txBox="1"/>
          <p:nvPr/>
        </p:nvSpPr>
        <p:spPr>
          <a:xfrm>
            <a:off x="953728" y="1710813"/>
            <a:ext cx="9340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Traffic Switch on Saturday June 28</a:t>
            </a:r>
            <a:r>
              <a:rPr lang="en-US" sz="3600" baseline="30000" dirty="0"/>
              <a:t>th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Pedestrian Traffic to remain as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Federal Building access to remain as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Vehicle access to Federal Building, Post Office, Corner Station to remain as is</a:t>
            </a:r>
          </a:p>
        </p:txBody>
      </p:sp>
    </p:spTree>
    <p:extLst>
      <p:ext uri="{BB962C8B-B14F-4D97-AF65-F5344CB8AC3E}">
        <p14:creationId xmlns:p14="http://schemas.microsoft.com/office/powerpoint/2010/main" val="52911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B39BC-A9C7-F65A-06E8-E8EC5C41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208FA3-3C2B-E66D-4347-3B850EC57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819383"/>
              </p:ext>
            </p:extLst>
          </p:nvPr>
        </p:nvGraphicFramePr>
        <p:xfrm>
          <a:off x="0" y="-22123"/>
          <a:ext cx="8657448" cy="668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43621" imgH="5829181" progId="AcroExch.Document.DC">
                  <p:embed/>
                </p:oleObj>
              </mc:Choice>
              <mc:Fallback>
                <p:oleObj name="Acrobat Document" r:id="rId3" imgW="7543621" imgH="58291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2123"/>
                        <a:ext cx="8657448" cy="6689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BB0DB1-D032-B69E-AC82-0539586A3CDB}"/>
              </a:ext>
            </a:extLst>
          </p:cNvPr>
          <p:cNvSpPr txBox="1"/>
          <p:nvPr/>
        </p:nvSpPr>
        <p:spPr>
          <a:xfrm>
            <a:off x="8554065" y="190277"/>
            <a:ext cx="363793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472C4"/>
                </a:solidFill>
              </a:rPr>
              <a:t>June 28</a:t>
            </a:r>
            <a:r>
              <a:rPr lang="en-US" sz="4400" baseline="30000" dirty="0">
                <a:solidFill>
                  <a:srgbClr val="4472C4"/>
                </a:solidFill>
              </a:rPr>
              <a:t>th </a:t>
            </a:r>
            <a:r>
              <a:rPr lang="en-US" sz="4400" dirty="0">
                <a:solidFill>
                  <a:srgbClr val="4472C4"/>
                </a:solidFill>
              </a:rPr>
              <a:t>	</a:t>
            </a:r>
          </a:p>
          <a:p>
            <a:endParaRPr lang="en-US" dirty="0">
              <a:solidFill>
                <a:srgbClr val="4472C4"/>
              </a:solidFill>
            </a:endParaRPr>
          </a:p>
          <a:p>
            <a:endParaRPr lang="en-US" dirty="0">
              <a:solidFill>
                <a:srgbClr val="4472C4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Gravel being installed front of Fed Building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Gravel and concrete going in between Capitol and Pleasant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and storm drain being installed between Capitol and Prospect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Monday June 30</a:t>
            </a:r>
            <a:r>
              <a:rPr lang="en-US" baseline="30000" dirty="0"/>
              <a:t>th</a:t>
            </a:r>
            <a:r>
              <a:rPr lang="en-US" dirty="0"/>
              <a:t>, surfacing to be installed in center of Sioux Avenue</a:t>
            </a:r>
          </a:p>
        </p:txBody>
      </p:sp>
      <p:pic>
        <p:nvPicPr>
          <p:cNvPr id="4" name="Picture 4" descr="Untitled design (33).png">
            <a:extLst>
              <a:ext uri="{FF2B5EF4-FFF2-40B4-BE49-F238E27FC236}">
                <a16:creationId xmlns:a16="http://schemas.microsoft.com/office/drawing/2014/main" id="{C5A98376-9791-B49C-A0CE-B917A8A56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47"/>
            <a:ext cx="12192000" cy="2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3907FADE-8EF9-3CD9-5745-0268D24F1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5" y="487548"/>
            <a:ext cx="2927392" cy="10771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6E9FB9-B9C7-15B8-A7B7-75BD5C8CCCF1}"/>
              </a:ext>
            </a:extLst>
          </p:cNvPr>
          <p:cNvSpPr txBox="1">
            <a:spLocks/>
          </p:cNvSpPr>
          <p:nvPr/>
        </p:nvSpPr>
        <p:spPr>
          <a:xfrm>
            <a:off x="4868859" y="1024100"/>
            <a:ext cx="7124700" cy="1071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600" b="1" dirty="0">
                <a:solidFill>
                  <a:srgbClr val="751113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rPr>
              <a:t>Project Website:</a:t>
            </a:r>
          </a:p>
          <a:p>
            <a:endParaRPr lang="en-US" b="1">
              <a:solidFill>
                <a:srgbClr val="751113"/>
              </a:solidFill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r>
              <a:rPr lang="en-US" sz="6200" b="1" u="sng" dirty="0">
                <a:solidFill>
                  <a:srgbClr val="2E6B8D"/>
                </a:solidFill>
                <a:ea typeface="+mj-lt"/>
                <a:cs typeface="+mj-lt"/>
                <a:hlinkClick r:id="rId4"/>
              </a:rPr>
              <a:t>https://www.morris-inc.com/euclid-avenue-reconstruction-project/</a:t>
            </a:r>
            <a:r>
              <a:rPr lang="en-US" sz="6200" b="1" u="sng" dirty="0">
                <a:solidFill>
                  <a:srgbClr val="2E6B8D"/>
                </a:solidFill>
                <a:ea typeface="+mj-lt"/>
                <a:cs typeface="+mj-lt"/>
              </a:rPr>
              <a:t> </a:t>
            </a:r>
            <a:endParaRPr lang="en-US" sz="5500" b="1" u="sng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B527A76-2832-1783-9BDB-74C8F0C9E314}"/>
              </a:ext>
            </a:extLst>
          </p:cNvPr>
          <p:cNvSpPr txBox="1">
            <a:spLocks/>
          </p:cNvSpPr>
          <p:nvPr/>
        </p:nvSpPr>
        <p:spPr>
          <a:xfrm>
            <a:off x="4868858" y="2092187"/>
            <a:ext cx="4838701" cy="1443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751113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rPr>
              <a:t>Social Media:</a:t>
            </a:r>
          </a:p>
          <a:p>
            <a:r>
              <a:rPr lang="en-US" sz="2000" b="1" dirty="0">
                <a:solidFill>
                  <a:srgbClr val="2E6B8D"/>
                </a:solidFill>
                <a:ea typeface="+mj-lt"/>
                <a:cs typeface="+mj-lt"/>
                <a:hlinkClick r:id="rId5"/>
              </a:rPr>
              <a:t>https://www.facebook.com/morrisincpierre</a:t>
            </a:r>
            <a:r>
              <a:rPr lang="en-US" sz="2000" b="1" dirty="0">
                <a:solidFill>
                  <a:srgbClr val="2E6B8D"/>
                </a:solidFill>
                <a:ea typeface="+mj-lt"/>
                <a:cs typeface="+mj-lt"/>
              </a:rPr>
              <a:t> </a:t>
            </a:r>
            <a:endParaRPr lang="en-US" sz="2000" b="1">
              <a:ea typeface="Calibri Light"/>
              <a:cs typeface="Calibri Light"/>
            </a:endParaRPr>
          </a:p>
          <a:p>
            <a:r>
              <a:rPr lang="en-US" sz="2000" b="1" dirty="0">
                <a:solidFill>
                  <a:srgbClr val="2E6B8D"/>
                </a:solidFill>
                <a:ea typeface="+mj-lt"/>
                <a:cs typeface="+mj-lt"/>
                <a:hlinkClick r:id="rId6"/>
              </a:rPr>
              <a:t>https://www.instagram.com/morrisincsd/</a:t>
            </a:r>
            <a:endParaRPr lang="en-US" sz="2000" b="1" dirty="0">
              <a:solidFill>
                <a:srgbClr val="2E6B8D"/>
              </a:solidFill>
              <a:latin typeface="Calibri Light"/>
              <a:ea typeface="Calibri Light"/>
              <a:cs typeface="Calibri Light"/>
            </a:endParaRPr>
          </a:p>
          <a:p>
            <a:endParaRPr lang="en-US" sz="1400" b="1" u="sng">
              <a:solidFill>
                <a:srgbClr val="2E6B8D"/>
              </a:solidFill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FFAF30-B7D5-60B2-A38B-C2A64C96BBBC}"/>
              </a:ext>
            </a:extLst>
          </p:cNvPr>
          <p:cNvSpPr txBox="1">
            <a:spLocks/>
          </p:cNvSpPr>
          <p:nvPr/>
        </p:nvSpPr>
        <p:spPr>
          <a:xfrm>
            <a:off x="4868857" y="3766088"/>
            <a:ext cx="5088537" cy="2342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751113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rPr>
              <a:t>Weekly Meeting:</a:t>
            </a:r>
          </a:p>
          <a:p>
            <a:r>
              <a:rPr lang="en-US" sz="2000" dirty="0">
                <a:latin typeface="Calibri Light"/>
                <a:ea typeface="Calibri Light"/>
                <a:cs typeface="Calibri Light"/>
              </a:rPr>
              <a:t>Weekly Meetings to be held at </a:t>
            </a:r>
            <a:r>
              <a:rPr lang="en-US" sz="2000" b="1" dirty="0">
                <a:latin typeface="Calibri Light"/>
                <a:ea typeface="Calibri Light"/>
                <a:cs typeface="Calibri Light"/>
              </a:rPr>
              <a:t>AGC Building at </a:t>
            </a:r>
            <a:r>
              <a:rPr lang="en-US" sz="2000" b="1" dirty="0">
                <a:ea typeface="+mj-lt"/>
                <a:cs typeface="+mj-lt"/>
              </a:rPr>
              <a:t>300 E Capitol Ave, Suite 1. </a:t>
            </a:r>
            <a:r>
              <a:rPr lang="en-US" sz="2000" dirty="0">
                <a:ea typeface="+mj-lt"/>
                <a:cs typeface="+mj-lt"/>
              </a:rPr>
              <a:t>Enter through side door on S. Highland Street.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endParaRPr lang="en-US" sz="20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Time: 11:00 AM</a:t>
            </a:r>
          </a:p>
          <a:p>
            <a:r>
              <a:rPr lang="en-US" sz="20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Day: Wednesdays </a:t>
            </a:r>
          </a:p>
          <a:p>
            <a:endParaRPr lang="en-US" sz="1400" b="1" u="sng" dirty="0">
              <a:solidFill>
                <a:srgbClr val="2E6B8D"/>
              </a:solidFill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8" name="Picture 1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A6C6F04-BD8C-923F-FAAB-33D8D9FE3B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526" t="14921" r="14474" b="14660"/>
          <a:stretch/>
        </p:blipFill>
        <p:spPr>
          <a:xfrm>
            <a:off x="1043843" y="3885140"/>
            <a:ext cx="2084575" cy="21045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9BF458-82FB-6DF6-12B2-AD1AD1F4ECC1}"/>
              </a:ext>
            </a:extLst>
          </p:cNvPr>
          <p:cNvSpPr txBox="1"/>
          <p:nvPr/>
        </p:nvSpPr>
        <p:spPr>
          <a:xfrm>
            <a:off x="714531" y="3425252"/>
            <a:ext cx="2743200" cy="323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50"/>
              </a:lnSpc>
            </a:pPr>
            <a:r>
              <a:rPr lang="en-US" sz="2000" b="1" dirty="0">
                <a:latin typeface="Calibri Light"/>
                <a:cs typeface="Segoe UI"/>
              </a:rPr>
              <a:t>Project Website:</a:t>
            </a:r>
            <a:endParaRPr lang="en-US" dirty="0"/>
          </a:p>
        </p:txBody>
      </p:sp>
      <p:pic>
        <p:nvPicPr>
          <p:cNvPr id="22" name="Picture 4" descr="Untitled design (33).png">
            <a:extLst>
              <a:ext uri="{FF2B5EF4-FFF2-40B4-BE49-F238E27FC236}">
                <a16:creationId xmlns:a16="http://schemas.microsoft.com/office/drawing/2014/main" id="{B14127D8-75EF-8FB3-27F5-53B8D0FBE7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12126" y="3305925"/>
            <a:ext cx="6865816" cy="2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AF2B1-BD55-4D9C-A089-D0A453E81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 design (33).png">
            <a:extLst>
              <a:ext uri="{FF2B5EF4-FFF2-40B4-BE49-F238E27FC236}">
                <a16:creationId xmlns:a16="http://schemas.microsoft.com/office/drawing/2014/main" id="{6E7BE86E-82F4-D776-D177-CF3E6DF2A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90" y="6454875"/>
            <a:ext cx="11288020" cy="2461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121789B-0656-4F06-7D69-9B9D8A250D43}"/>
              </a:ext>
            </a:extLst>
          </p:cNvPr>
          <p:cNvSpPr txBox="1">
            <a:spLocks/>
          </p:cNvSpPr>
          <p:nvPr/>
        </p:nvSpPr>
        <p:spPr>
          <a:xfrm>
            <a:off x="7204825" y="1659823"/>
            <a:ext cx="4838701" cy="1564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600" b="1">
                <a:solidFill>
                  <a:srgbClr val="751113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rPr>
              <a:t>Text Notifications: </a:t>
            </a:r>
            <a:endParaRPr lang="en-US" b="0" i="0">
              <a:solidFill>
                <a:srgbClr val="666666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4900" b="0" i="0">
                <a:effectLst/>
                <a:latin typeface="+mn-lt"/>
              </a:rPr>
              <a:t>For updates on major traffic changes during the project, subscribe to a free text-in service. To subscribe, text “</a:t>
            </a:r>
            <a:r>
              <a:rPr lang="en-US" sz="4900" b="1" i="0">
                <a:effectLst/>
                <a:latin typeface="+mn-lt"/>
              </a:rPr>
              <a:t>EUCLID"</a:t>
            </a:r>
            <a:r>
              <a:rPr lang="en-US" sz="4900" b="0" i="0">
                <a:effectLst/>
                <a:latin typeface="+mn-lt"/>
              </a:rPr>
              <a:t> to </a:t>
            </a:r>
            <a:r>
              <a:rPr lang="en-US" sz="4900" b="1" i="0">
                <a:effectLst/>
                <a:latin typeface="+mn-lt"/>
              </a:rPr>
              <a:t>605-566-4041</a:t>
            </a:r>
            <a:r>
              <a:rPr lang="en-US" sz="4900" b="0" i="0">
                <a:effectLst/>
                <a:latin typeface="+mn-lt"/>
              </a:rPr>
              <a:t>. Subscribers can unsubscribe at any time.</a:t>
            </a:r>
            <a:endParaRPr lang="en-US" sz="4900" b="1"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00D09A1-0698-ADCB-6227-E2E18BB92195}"/>
              </a:ext>
            </a:extLst>
          </p:cNvPr>
          <p:cNvSpPr txBox="1">
            <a:spLocks/>
          </p:cNvSpPr>
          <p:nvPr/>
        </p:nvSpPr>
        <p:spPr>
          <a:xfrm>
            <a:off x="7204825" y="649345"/>
            <a:ext cx="4838701" cy="984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600" b="1">
                <a:solidFill>
                  <a:srgbClr val="751113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rPr>
              <a:t>Project Website:</a:t>
            </a:r>
          </a:p>
          <a:p>
            <a:endParaRPr lang="en-US" b="1">
              <a:solidFill>
                <a:srgbClr val="751113"/>
              </a:solidFill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r>
              <a:rPr lang="en-US" sz="4900" b="1" u="sng">
                <a:solidFill>
                  <a:srgbClr val="2E6B8D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rPr>
              <a:t>https://dot.sd.gov/euclid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FFF7161-9614-CD52-A4ED-D15A9C3C0F14}"/>
              </a:ext>
            </a:extLst>
          </p:cNvPr>
          <p:cNvSpPr txBox="1">
            <a:spLocks/>
          </p:cNvSpPr>
          <p:nvPr/>
        </p:nvSpPr>
        <p:spPr>
          <a:xfrm>
            <a:off x="7204825" y="3158755"/>
            <a:ext cx="4838701" cy="1443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751113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rPr>
              <a:t>SD511 Traveler Information:</a:t>
            </a:r>
          </a:p>
          <a:p>
            <a:pPr>
              <a:lnSpc>
                <a:spcPct val="100000"/>
              </a:lnSpc>
            </a:pPr>
            <a:r>
              <a:rPr lang="en-US" sz="1600" b="0" i="0">
                <a:effectLst/>
                <a:latin typeface="+mn-lt"/>
              </a:rPr>
              <a:t>For the latest on road and weather conditions, road closures, construction work zones, commercial vehicle restrictions, and traffic incidents, please visit </a:t>
            </a:r>
            <a:r>
              <a:rPr lang="en-US" sz="1600" b="1" i="0" u="sng">
                <a:solidFill>
                  <a:srgbClr val="0563C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https://sd511.org</a:t>
            </a:r>
            <a:r>
              <a:rPr lang="en-US" sz="1600" b="1" i="0">
                <a:solidFill>
                  <a:srgbClr val="0563C1"/>
                </a:solidFill>
                <a:effectLst/>
                <a:latin typeface="+mn-lt"/>
              </a:rPr>
              <a:t> </a:t>
            </a:r>
            <a:r>
              <a:rPr lang="en-US" sz="1600" b="0" i="0">
                <a:effectLst/>
                <a:latin typeface="+mn-lt"/>
              </a:rPr>
              <a:t>or dial 511.</a:t>
            </a:r>
            <a:endParaRPr lang="en-US" sz="4000" b="1"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E813427-B133-7190-0E98-24DEF6E33B82}"/>
              </a:ext>
            </a:extLst>
          </p:cNvPr>
          <p:cNvSpPr txBox="1">
            <a:spLocks/>
          </p:cNvSpPr>
          <p:nvPr/>
        </p:nvSpPr>
        <p:spPr>
          <a:xfrm>
            <a:off x="7204825" y="4765433"/>
            <a:ext cx="4838701" cy="1443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751113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rPr>
              <a:t>Social Media:</a:t>
            </a:r>
          </a:p>
          <a:p>
            <a:r>
              <a:rPr lang="en-US" sz="1600" b="1" u="sng">
                <a:solidFill>
                  <a:srgbClr val="2E6B8D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  <a:hlinkClick r:id="rId5"/>
              </a:rPr>
              <a:t>https://www.facebook.com/southdakotadot</a:t>
            </a:r>
            <a:endParaRPr lang="en-US" sz="1600" b="1" u="sng">
              <a:solidFill>
                <a:srgbClr val="2E6B8D"/>
              </a:solidFill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r>
              <a:rPr lang="en-US" sz="1600" b="1" u="sng">
                <a:solidFill>
                  <a:srgbClr val="2E6B8D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  <a:hlinkClick r:id="rId6"/>
              </a:rPr>
              <a:t>https://x.com/SouthDakotaDOT</a:t>
            </a:r>
            <a:endParaRPr lang="en-US" sz="1600" b="1" u="sng">
              <a:solidFill>
                <a:srgbClr val="2E6B8D"/>
              </a:solidFill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r>
              <a:rPr lang="en-US" sz="1600" b="1" u="sng">
                <a:solidFill>
                  <a:srgbClr val="2E6B8D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  <a:hlinkClick r:id="rId7"/>
              </a:rPr>
              <a:t>https://www.instagram.com/southdakotadot</a:t>
            </a:r>
            <a:endParaRPr lang="en-US" sz="1600" b="1" u="sng">
              <a:solidFill>
                <a:srgbClr val="2E6B8D"/>
              </a:solidFill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r>
              <a:rPr lang="en-US" sz="1600" b="1" u="sng">
                <a:solidFill>
                  <a:srgbClr val="2E6B8D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  <a:hlinkClick r:id="rId8"/>
              </a:rPr>
              <a:t>https://www.linkedin.com/company/southdakotadot</a:t>
            </a:r>
            <a:endParaRPr lang="en-US" sz="1600" b="1" u="sng">
              <a:solidFill>
                <a:srgbClr val="2E6B8D"/>
              </a:solidFill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endParaRPr lang="en-US" sz="1400" b="1" u="sng">
              <a:solidFill>
                <a:srgbClr val="2E6B8D"/>
              </a:solidFill>
              <a:latin typeface="+mn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2EF880-D4BC-2BB8-CC6E-18E18CE1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" y="156972"/>
            <a:ext cx="6187440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6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5BCD04-DB92-47A4-8320-84A279A8C8F8}"/>
              </a:ext>
            </a:extLst>
          </p:cNvPr>
          <p:cNvSpPr/>
          <p:nvPr/>
        </p:nvSpPr>
        <p:spPr>
          <a:xfrm rot="16200000">
            <a:off x="1866232" y="-1874043"/>
            <a:ext cx="6324602" cy="10072689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8F8CE-95C6-4B3E-8880-0837E8FE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91" y="380145"/>
            <a:ext cx="9154274" cy="246378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751113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rPr>
              <a:t>THANK YOU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E8AD6F4-EB05-43E1-A1E3-504E0A0AC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21" y="3308279"/>
            <a:ext cx="2497802" cy="2261191"/>
          </a:xfrm>
          <a:prstGeom prst="rect">
            <a:avLst/>
          </a:prstGeom>
        </p:spPr>
      </p:pic>
      <p:pic>
        <p:nvPicPr>
          <p:cNvPr id="4" name="Picture 14" descr="Untitled design (35).png">
            <a:extLst>
              <a:ext uri="{FF2B5EF4-FFF2-40B4-BE49-F238E27FC236}">
                <a16:creationId xmlns:a16="http://schemas.microsoft.com/office/drawing/2014/main" id="{B53DB6A7-61B3-6EFE-2212-7BE59D5C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7" y="5692872"/>
            <a:ext cx="12199815" cy="2689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FB8D45-378B-B956-DE93-72955CD91741}"/>
              </a:ext>
            </a:extLst>
          </p:cNvPr>
          <p:cNvSpPr/>
          <p:nvPr/>
        </p:nvSpPr>
        <p:spPr>
          <a:xfrm rot="16200000">
            <a:off x="5610643" y="335124"/>
            <a:ext cx="970715" cy="12192004"/>
          </a:xfrm>
          <a:prstGeom prst="rect">
            <a:avLst/>
          </a:prstGeom>
          <a:solidFill>
            <a:srgbClr val="2E6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C3004098-2474-7F17-6FB5-4E6962593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29" y="3697869"/>
            <a:ext cx="4397339" cy="1706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4AF485-D04B-25AD-EB2D-E1173F8D8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37" y="2967330"/>
            <a:ext cx="1979312" cy="25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2282F9BC4794A877532110C723CA3" ma:contentTypeVersion="18" ma:contentTypeDescription="Create a new document." ma:contentTypeScope="" ma:versionID="919a510c925cbebc43f3f594d230f050">
  <xsd:schema xmlns:xsd="http://www.w3.org/2001/XMLSchema" xmlns:xs="http://www.w3.org/2001/XMLSchema" xmlns:p="http://schemas.microsoft.com/office/2006/metadata/properties" xmlns:ns2="eac8ee3e-007e-4503-a724-0b869bc93050" xmlns:ns3="9661ce72-30b7-4323-96ca-48674b3b5ce1" xmlns:ns4="d15024ee-db06-47de-a279-e73461af4c4c" targetNamespace="http://schemas.microsoft.com/office/2006/metadata/properties" ma:root="true" ma:fieldsID="deef2bffcd7779f51f01983ac02801df" ns2:_="" ns3:_="" ns4:_="">
    <xsd:import namespace="eac8ee3e-007e-4503-a724-0b869bc93050"/>
    <xsd:import namespace="9661ce72-30b7-4323-96ca-48674b3b5ce1"/>
    <xsd:import namespace="d15024ee-db06-47de-a279-e73461af4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8ee3e-007e-4503-a724-0b869bc930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3294375-8520-4c51-81be-671e42c4be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1ce72-30b7-4323-96ca-48674b3b5c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024ee-db06-47de-a279-e73461af4c4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daf463e-b1c8-48c8-87cc-a8440ca37f0a}" ma:internalName="TaxCatchAll" ma:showField="CatchAllData" ma:web="d15024ee-db06-47de-a279-e73461af4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5024ee-db06-47de-a279-e73461af4c4c" xsi:nil="true"/>
    <lcf76f155ced4ddcb4097134ff3c332f xmlns="eac8ee3e-007e-4503-a724-0b869bc9305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74E158-CE56-4C31-89DC-5A9D96B14092}">
  <ds:schemaRefs>
    <ds:schemaRef ds:uri="9661ce72-30b7-4323-96ca-48674b3b5ce1"/>
    <ds:schemaRef ds:uri="d15024ee-db06-47de-a279-e73461af4c4c"/>
    <ds:schemaRef ds:uri="eac8ee3e-007e-4503-a724-0b869bc930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7B00E4-C1AD-4880-96BD-874A853B9738}">
  <ds:schemaRefs>
    <ds:schemaRef ds:uri="http://schemas.microsoft.com/office/2006/metadata/properties"/>
    <ds:schemaRef ds:uri="eac8ee3e-007e-4503-a724-0b869bc93050"/>
    <ds:schemaRef ds:uri="http://schemas.microsoft.com/office/infopath/2007/PartnerControls"/>
    <ds:schemaRef ds:uri="http://schemas.openxmlformats.org/package/2006/metadata/core-properties"/>
    <ds:schemaRef ds:uri="9661ce72-30b7-4323-96ca-48674b3b5ce1"/>
    <ds:schemaRef ds:uri="http://purl.org/dc/elements/1.1/"/>
    <ds:schemaRef ds:uri="d15024ee-db06-47de-a279-e73461af4c4c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742773D-477F-4DF1-9EF1-CAFFB5961E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</TotalTime>
  <Words>306</Words>
  <Application>Microsoft Office PowerPoint</Application>
  <PresentationFormat>Widescreen</PresentationFormat>
  <Paragraphs>52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Acrobat Document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Andy</dc:creator>
  <cp:lastModifiedBy>TJ Gallagher</cp:lastModifiedBy>
  <cp:revision>73</cp:revision>
  <cp:lastPrinted>2025-05-21T20:16:33Z</cp:lastPrinted>
  <dcterms:created xsi:type="dcterms:W3CDTF">2022-07-14T18:41:11Z</dcterms:created>
  <dcterms:modified xsi:type="dcterms:W3CDTF">2025-06-24T18:52:04Z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0x010100C672282F9BC4794A877532110C723CA3</vt:lpwstr>
  </property>
  <property fmtid="{D5CDD505-2E9C-101B-9397-08002B2CF9AE}" pid="3" name="MediaServiceImageTags">
    <vt:lpwstr/>
  </property>
</Properties>
</file>